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Oswald ExtraLight"/>
      <p:regular r:id="rId13"/>
      <p:bold r:id="rId14"/>
    </p:embeddedFont>
    <p:embeddedFont>
      <p:font typeface="Oswald Medium"/>
      <p:regular r:id="rId15"/>
      <p:bold r:id="rId16"/>
    </p:embeddedFont>
    <p:embeddedFont>
      <p:font typeface="Oswald Light"/>
      <p:regular r:id="rId17"/>
      <p:bold r:id="rId18"/>
    </p:embeddedFont>
    <p:embeddedFont>
      <p:font typeface="Oswald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OswaldExtraLight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swaldMedium-regular.fntdata"/><Relationship Id="rId14" Type="http://schemas.openxmlformats.org/officeDocument/2006/relationships/font" Target="fonts/OswaldExtraLight-bold.fntdata"/><Relationship Id="rId17" Type="http://schemas.openxmlformats.org/officeDocument/2006/relationships/font" Target="fonts/OswaldLight-regular.fntdata"/><Relationship Id="rId16" Type="http://schemas.openxmlformats.org/officeDocument/2006/relationships/font" Target="fonts/OswaldMedium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regular.fntdata"/><Relationship Id="rId6" Type="http://schemas.openxmlformats.org/officeDocument/2006/relationships/slide" Target="slides/slide1.xml"/><Relationship Id="rId18" Type="http://schemas.openxmlformats.org/officeDocument/2006/relationships/font" Target="fonts/OswaldL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png>
</file>

<file path=ppt/media/image3.gi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18c611193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18c611193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8c611193f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18c611193f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18c611193f_3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18c611193f_3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8c611193f_4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8c611193f_4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18c611193f_4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18c611193f_4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18c611193f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18c611193f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hyperlink" Target="https://store.steampowered.com/app/1734990" TargetMode="External"/><Relationship Id="rId5" Type="http://schemas.openxmlformats.org/officeDocument/2006/relationships/hyperlink" Target="https://store.steampowered.com/app/1734990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>
            <a:alpha val="57840"/>
          </a:srgbClr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 amt="78000"/>
          </a:blip>
          <a:srcRect b="0" l="6983" r="646" t="7629"/>
          <a:stretch/>
        </p:blipFill>
        <p:spPr>
          <a:xfrm>
            <a:off x="350" y="-14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350" y="656725"/>
            <a:ext cx="9144000" cy="1028700"/>
          </a:xfrm>
          <a:prstGeom prst="rect">
            <a:avLst/>
          </a:prstGeom>
          <a:solidFill>
            <a:srgbClr val="FFFFFF">
              <a:alpha val="85410"/>
            </a:srgbClr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63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The Netrunner Awaken1ng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-63600" y="4507200"/>
            <a:ext cx="9207600" cy="636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UN JEU DE PARKOUR HARDCORE</a:t>
            </a:r>
            <a:endParaRPr sz="65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b="0" l="18032" r="14175" t="0"/>
          <a:stretch/>
        </p:blipFill>
        <p:spPr>
          <a:xfrm>
            <a:off x="4525975" y="947313"/>
            <a:ext cx="4618025" cy="383747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0" y="0"/>
            <a:ext cx="9144000" cy="572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4CFF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5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Gameplay : Hackez la Matrice !</a:t>
            </a:r>
            <a:endParaRPr sz="35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0" y="959571"/>
            <a:ext cx="4525800" cy="3228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64" name="Google Shape;64;p14"/>
          <p:cNvSpPr txBox="1"/>
          <p:nvPr/>
        </p:nvSpPr>
        <p:spPr>
          <a:xfrm>
            <a:off x="75" y="694546"/>
            <a:ext cx="45258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300">
                <a:solidFill>
                  <a:srgbClr val="595959"/>
                </a:solidFill>
                <a:latin typeface="Oswald"/>
                <a:ea typeface="Oswald"/>
                <a:cs typeface="Oswald"/>
                <a:sym typeface="Oswald"/>
              </a:rPr>
              <a:t>Un jeu de </a:t>
            </a:r>
            <a:r>
              <a:rPr lang="fr" sz="2300">
                <a:solidFill>
                  <a:srgbClr val="595959"/>
                </a:solidFill>
                <a:latin typeface="Oswald Medium"/>
                <a:ea typeface="Oswald Medium"/>
                <a:cs typeface="Oswald Medium"/>
                <a:sym typeface="Oswald Medium"/>
              </a:rPr>
              <a:t>Parkour Hardcore</a:t>
            </a:r>
            <a:endParaRPr sz="2300">
              <a:solidFill>
                <a:srgbClr val="595959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-3550" y="3035746"/>
            <a:ext cx="45258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speedrunnez</a:t>
            </a:r>
            <a:endParaRPr sz="17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sautez</a:t>
            </a:r>
            <a:endParaRPr sz="17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glissez</a:t>
            </a:r>
            <a:endParaRPr sz="17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plongez</a:t>
            </a:r>
            <a:endParaRPr sz="17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dashez</a:t>
            </a:r>
            <a:endParaRPr sz="17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6" name="Google Shape;66;p14"/>
          <p:cNvSpPr/>
          <p:nvPr/>
        </p:nvSpPr>
        <p:spPr>
          <a:xfrm rot="5400000">
            <a:off x="3615150" y="2557250"/>
            <a:ext cx="2664000" cy="888000"/>
          </a:xfrm>
          <a:prstGeom prst="triangle">
            <a:avLst>
              <a:gd fmla="val 5068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/>
          <p:nvPr/>
        </p:nvSpPr>
        <p:spPr>
          <a:xfrm>
            <a:off x="-3600" y="2754875"/>
            <a:ext cx="4525800" cy="3228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68" name="Google Shape;68;p14"/>
          <p:cNvSpPr/>
          <p:nvPr/>
        </p:nvSpPr>
        <p:spPr>
          <a:xfrm>
            <a:off x="75" y="2009625"/>
            <a:ext cx="4522200" cy="3228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69" name="Google Shape;69;p14"/>
          <p:cNvSpPr txBox="1"/>
          <p:nvPr/>
        </p:nvSpPr>
        <p:spPr>
          <a:xfrm>
            <a:off x="-3475" y="1744596"/>
            <a:ext cx="45258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300">
                <a:solidFill>
                  <a:srgbClr val="595959"/>
                </a:solidFill>
                <a:latin typeface="Oswald"/>
                <a:ea typeface="Oswald"/>
                <a:cs typeface="Oswald"/>
                <a:sym typeface="Oswald"/>
              </a:rPr>
              <a:t>Gameplay </a:t>
            </a:r>
            <a:r>
              <a:rPr lang="fr" sz="2300">
                <a:solidFill>
                  <a:srgbClr val="595959"/>
                </a:solidFill>
                <a:latin typeface="Oswald Medium"/>
                <a:ea typeface="Oswald Medium"/>
                <a:cs typeface="Oswald Medium"/>
                <a:sym typeface="Oswald Medium"/>
              </a:rPr>
              <a:t>dynamique </a:t>
            </a:r>
            <a:r>
              <a:rPr lang="fr" sz="2300">
                <a:solidFill>
                  <a:srgbClr val="595959"/>
                </a:solidFill>
                <a:latin typeface="Oswald"/>
                <a:ea typeface="Oswald"/>
                <a:cs typeface="Oswald"/>
                <a:sym typeface="Oswald"/>
              </a:rPr>
              <a:t>et </a:t>
            </a:r>
            <a:r>
              <a:rPr lang="fr" sz="2300">
                <a:solidFill>
                  <a:srgbClr val="595959"/>
                </a:solidFill>
                <a:latin typeface="Oswald Medium"/>
                <a:ea typeface="Oswald Medium"/>
                <a:cs typeface="Oswald Medium"/>
                <a:sym typeface="Oswald Medium"/>
              </a:rPr>
              <a:t>nerveux</a:t>
            </a:r>
            <a:endParaRPr sz="2300">
              <a:solidFill>
                <a:srgbClr val="595959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75" y="2523350"/>
            <a:ext cx="4503000" cy="10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100">
                <a:solidFill>
                  <a:srgbClr val="595959"/>
                </a:solidFill>
                <a:latin typeface="Oswald"/>
                <a:ea typeface="Oswald"/>
                <a:cs typeface="Oswald"/>
                <a:sym typeface="Oswald"/>
              </a:rPr>
              <a:t>Die &amp; Retry </a:t>
            </a:r>
            <a:r>
              <a:rPr lang="fr" sz="2100">
                <a:solidFill>
                  <a:srgbClr val="595959"/>
                </a:solidFill>
                <a:latin typeface="Oswald Medium"/>
                <a:ea typeface="Oswald Medium"/>
                <a:cs typeface="Oswald Medium"/>
                <a:sym typeface="Oswald Medium"/>
              </a:rPr>
              <a:t>exigeant </a:t>
            </a:r>
            <a:r>
              <a:rPr lang="fr" sz="2100">
                <a:solidFill>
                  <a:srgbClr val="595959"/>
                </a:solidFill>
                <a:latin typeface="Oswald"/>
                <a:ea typeface="Oswald"/>
                <a:cs typeface="Oswald"/>
                <a:sym typeface="Oswald"/>
              </a:rPr>
              <a:t>et </a:t>
            </a:r>
            <a:r>
              <a:rPr lang="fr" sz="2100">
                <a:solidFill>
                  <a:srgbClr val="595959"/>
                </a:solidFill>
                <a:latin typeface="Oswald Medium"/>
                <a:ea typeface="Oswald Medium"/>
                <a:cs typeface="Oswald Medium"/>
                <a:sym typeface="Oswald Medium"/>
              </a:rPr>
              <a:t>juste</a:t>
            </a:r>
            <a:endParaRPr sz="2100">
              <a:solidFill>
                <a:srgbClr val="595959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>
              <a:solidFill>
                <a:srgbClr val="59595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75" y="1309550"/>
            <a:ext cx="4522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rgbClr val="666666"/>
                </a:solidFill>
                <a:latin typeface="Oswald Light"/>
                <a:ea typeface="Oswald Light"/>
                <a:cs typeface="Oswald Light"/>
                <a:sym typeface="Oswald Light"/>
              </a:rPr>
              <a:t>pour </a:t>
            </a:r>
            <a:r>
              <a:rPr lang="fr" sz="17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joueurs persévérants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-3550" y="4483546"/>
            <a:ext cx="4525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7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Jusqu’à 4 pouvoirs à utiliser en parallèle !</a:t>
            </a:r>
            <a:endParaRPr sz="17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5"/>
          <p:cNvPicPr preferRelativeResize="0"/>
          <p:nvPr/>
        </p:nvPicPr>
        <p:blipFill rotWithShape="1">
          <a:blip r:embed="rId3">
            <a:alphaModFix/>
          </a:blip>
          <a:srcRect b="0" l="16829" r="15475" t="0"/>
          <a:stretch/>
        </p:blipFill>
        <p:spPr>
          <a:xfrm>
            <a:off x="4525975" y="947325"/>
            <a:ext cx="4618027" cy="383745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/>
          <p:nvPr/>
        </p:nvSpPr>
        <p:spPr>
          <a:xfrm>
            <a:off x="75" y="3244638"/>
            <a:ext cx="4522200" cy="230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79" name="Google Shape;79;p15"/>
          <p:cNvSpPr/>
          <p:nvPr/>
        </p:nvSpPr>
        <p:spPr>
          <a:xfrm>
            <a:off x="75" y="958638"/>
            <a:ext cx="4522200" cy="230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80" name="Google Shape;80;p15"/>
          <p:cNvSpPr/>
          <p:nvPr/>
        </p:nvSpPr>
        <p:spPr>
          <a:xfrm>
            <a:off x="75" y="2101638"/>
            <a:ext cx="4522200" cy="230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81" name="Google Shape;81;p15"/>
          <p:cNvSpPr txBox="1"/>
          <p:nvPr/>
        </p:nvSpPr>
        <p:spPr>
          <a:xfrm>
            <a:off x="0" y="0"/>
            <a:ext cx="9144000" cy="572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FF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500">
                <a:latin typeface="Oswald"/>
                <a:ea typeface="Oswald"/>
                <a:cs typeface="Oswald"/>
                <a:sym typeface="Oswald"/>
              </a:rPr>
              <a:t>Gameplay : Dépassez vos limites !</a:t>
            </a:r>
            <a:endParaRPr sz="35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75" y="694546"/>
            <a:ext cx="4525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100">
                <a:solidFill>
                  <a:srgbClr val="595959"/>
                </a:solidFill>
                <a:latin typeface="Oswald"/>
                <a:ea typeface="Oswald"/>
                <a:cs typeface="Oswald"/>
                <a:sym typeface="Oswald"/>
              </a:rPr>
              <a:t>Génération Procédurale Modulaire 3D</a:t>
            </a:r>
            <a:endParaRPr sz="2100">
              <a:solidFill>
                <a:srgbClr val="59595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75" y="1157540"/>
            <a:ext cx="4525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666666"/>
                </a:solidFill>
                <a:latin typeface="Oswald Light"/>
                <a:ea typeface="Oswald Light"/>
                <a:cs typeface="Oswald Light"/>
                <a:sym typeface="Oswald Light"/>
              </a:rPr>
              <a:t>Rejouabilité </a:t>
            </a:r>
            <a:r>
              <a:rPr lang="fr" sz="15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infinie</a:t>
            </a:r>
            <a:endParaRPr sz="15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Skill du joueur </a:t>
            </a:r>
            <a:r>
              <a:rPr lang="fr" sz="1500">
                <a:solidFill>
                  <a:srgbClr val="666666"/>
                </a:solidFill>
                <a:latin typeface="Oswald Light"/>
                <a:ea typeface="Oswald Light"/>
                <a:cs typeface="Oswald Light"/>
                <a:sym typeface="Oswald Light"/>
              </a:rPr>
              <a:t>au coeur du jeu</a:t>
            </a:r>
            <a:endParaRPr sz="1500">
              <a:solidFill>
                <a:srgbClr val="666666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-3550" y="3477313"/>
            <a:ext cx="45258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666666"/>
                </a:solidFill>
                <a:latin typeface="Oswald Light"/>
                <a:ea typeface="Oswald Light"/>
                <a:cs typeface="Oswald Light"/>
                <a:sym typeface="Oswald Light"/>
              </a:rPr>
              <a:t>Ennemis immortels</a:t>
            </a:r>
            <a:endParaRPr sz="1500">
              <a:solidFill>
                <a:srgbClr val="666666"/>
              </a:solidFill>
              <a:latin typeface="Oswald Light"/>
              <a:ea typeface="Oswald Light"/>
              <a:cs typeface="Oswald Light"/>
              <a:sym typeface="Oswal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666666"/>
                </a:solidFill>
                <a:latin typeface="Oswald Light"/>
                <a:ea typeface="Oswald Light"/>
                <a:cs typeface="Oswald Light"/>
                <a:sym typeface="Oswald Light"/>
              </a:rPr>
              <a:t>Changements de Gravité</a:t>
            </a:r>
            <a:endParaRPr sz="1500">
              <a:solidFill>
                <a:srgbClr val="666666"/>
              </a:solidFill>
              <a:latin typeface="Oswald Light"/>
              <a:ea typeface="Oswald Light"/>
              <a:cs typeface="Oswald Light"/>
              <a:sym typeface="Oswal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666666"/>
                </a:solidFill>
                <a:latin typeface="Oswald Light"/>
                <a:ea typeface="Oswald Light"/>
                <a:cs typeface="Oswald Light"/>
                <a:sym typeface="Oswald Light"/>
              </a:rPr>
              <a:t>Création et Destruction du niveau en cours de jeu</a:t>
            </a:r>
            <a:endParaRPr sz="1500">
              <a:solidFill>
                <a:srgbClr val="666666"/>
              </a:solidFill>
              <a:latin typeface="Oswald Light"/>
              <a:ea typeface="Oswald Light"/>
              <a:cs typeface="Oswald Light"/>
              <a:sym typeface="Oswal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666666"/>
                </a:solidFill>
                <a:latin typeface="Oswald Light"/>
                <a:ea typeface="Oswald Light"/>
                <a:cs typeface="Oswald Light"/>
                <a:sym typeface="Oswald Light"/>
              </a:rPr>
              <a:t>Accélérateurs temporels</a:t>
            </a:r>
            <a:endParaRPr sz="1500">
              <a:solidFill>
                <a:srgbClr val="666666"/>
              </a:solidFill>
              <a:latin typeface="Oswald Light"/>
              <a:ea typeface="Oswald Light"/>
              <a:cs typeface="Oswald Light"/>
              <a:sym typeface="Oswal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666666"/>
                </a:solidFill>
                <a:latin typeface="Oswald Light"/>
                <a:ea typeface="Oswald Light"/>
                <a:cs typeface="Oswald Light"/>
                <a:sym typeface="Oswald Light"/>
              </a:rPr>
              <a:t>Évènement meurtriers</a:t>
            </a:r>
            <a:endParaRPr sz="1500">
              <a:solidFill>
                <a:srgbClr val="666666"/>
              </a:solidFill>
              <a:latin typeface="Oswald Light"/>
              <a:ea typeface="Oswald Light"/>
              <a:cs typeface="Oswald Light"/>
              <a:sym typeface="Oswal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Et bien d’autres !</a:t>
            </a:r>
            <a:endParaRPr sz="15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5" name="Google Shape;85;p15"/>
          <p:cNvSpPr/>
          <p:nvPr/>
        </p:nvSpPr>
        <p:spPr>
          <a:xfrm rot="5400000">
            <a:off x="3615150" y="2557250"/>
            <a:ext cx="2664000" cy="888000"/>
          </a:xfrm>
          <a:prstGeom prst="triangle">
            <a:avLst>
              <a:gd fmla="val 5068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5"/>
          <p:cNvSpPr txBox="1"/>
          <p:nvPr/>
        </p:nvSpPr>
        <p:spPr>
          <a:xfrm>
            <a:off x="-3475" y="1820796"/>
            <a:ext cx="4525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100">
                <a:solidFill>
                  <a:srgbClr val="595959"/>
                </a:solidFill>
                <a:latin typeface="Oswald"/>
                <a:ea typeface="Oswald"/>
                <a:cs typeface="Oswald"/>
                <a:sym typeface="Oswald"/>
              </a:rPr>
              <a:t>Plus de </a:t>
            </a:r>
            <a:r>
              <a:rPr lang="fr" sz="2100">
                <a:solidFill>
                  <a:srgbClr val="595959"/>
                </a:solidFill>
                <a:latin typeface="Oswald Medium"/>
                <a:ea typeface="Oswald Medium"/>
                <a:cs typeface="Oswald Medium"/>
                <a:sym typeface="Oswald Medium"/>
              </a:rPr>
              <a:t>50 niveaux</a:t>
            </a:r>
            <a:endParaRPr sz="2100">
              <a:solidFill>
                <a:srgbClr val="595959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75" y="2980550"/>
            <a:ext cx="4503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900">
                <a:solidFill>
                  <a:srgbClr val="595959"/>
                </a:solidFill>
                <a:latin typeface="Oswald"/>
                <a:ea typeface="Oswald"/>
                <a:cs typeface="Oswald"/>
                <a:sym typeface="Oswald"/>
              </a:rPr>
              <a:t>Nouvelles mécaniques à chaque niveau</a:t>
            </a:r>
            <a:endParaRPr sz="2100">
              <a:solidFill>
                <a:srgbClr val="59595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-22650" y="2297240"/>
            <a:ext cx="4525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666666"/>
                </a:solidFill>
                <a:latin typeface="Oswald Light"/>
                <a:ea typeface="Oswald Light"/>
                <a:cs typeface="Oswald Light"/>
                <a:sym typeface="Oswald Light"/>
              </a:rPr>
              <a:t>Parties de </a:t>
            </a:r>
            <a:r>
              <a:rPr lang="fr" sz="15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1 à 2 minutes</a:t>
            </a:r>
            <a:br>
              <a:rPr lang="fr" sz="15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fr" sz="1500">
                <a:solidFill>
                  <a:srgbClr val="666666"/>
                </a:solidFill>
                <a:latin typeface="Oswald Light"/>
                <a:ea typeface="Oswald Light"/>
                <a:cs typeface="Oswald Light"/>
                <a:sym typeface="Oswald Light"/>
              </a:rPr>
              <a:t>Durée de vie moyenne du jeu de</a:t>
            </a:r>
            <a:r>
              <a:rPr lang="fr" sz="15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 plus de 50h</a:t>
            </a:r>
            <a:endParaRPr sz="15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6"/>
          <p:cNvPicPr preferRelativeResize="0"/>
          <p:nvPr/>
        </p:nvPicPr>
        <p:blipFill rotWithShape="1">
          <a:blip r:embed="rId3">
            <a:alphaModFix/>
          </a:blip>
          <a:srcRect b="0" l="13388" r="14633" t="0"/>
          <a:stretch/>
        </p:blipFill>
        <p:spPr>
          <a:xfrm>
            <a:off x="4695075" y="1060200"/>
            <a:ext cx="4448899" cy="347532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/>
          <p:nvPr/>
        </p:nvSpPr>
        <p:spPr>
          <a:xfrm>
            <a:off x="0" y="0"/>
            <a:ext cx="9144000" cy="572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1155CC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Incarnez une Netrunneuse en pleine quête identitaire</a:t>
            </a:r>
            <a:endParaRPr sz="3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5" name="Google Shape;95;p16"/>
          <p:cNvSpPr/>
          <p:nvPr/>
        </p:nvSpPr>
        <p:spPr>
          <a:xfrm>
            <a:off x="0" y="1060210"/>
            <a:ext cx="4695000" cy="3228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6" name="Google Shape;96;p16"/>
          <p:cNvSpPr txBox="1"/>
          <p:nvPr/>
        </p:nvSpPr>
        <p:spPr>
          <a:xfrm>
            <a:off x="75" y="795181"/>
            <a:ext cx="45258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300">
                <a:solidFill>
                  <a:srgbClr val="595959"/>
                </a:solidFill>
                <a:latin typeface="Oswald Medium"/>
                <a:ea typeface="Oswald Medium"/>
                <a:cs typeface="Oswald Medium"/>
                <a:sym typeface="Oswald Medium"/>
              </a:rPr>
              <a:t>Incarnez </a:t>
            </a:r>
            <a:r>
              <a:rPr lang="fr" sz="2300">
                <a:solidFill>
                  <a:srgbClr val="595959"/>
                </a:solidFill>
                <a:latin typeface="Oswald"/>
                <a:ea typeface="Oswald"/>
                <a:cs typeface="Oswald"/>
                <a:sym typeface="Oswald"/>
              </a:rPr>
              <a:t>Ema Etlover,</a:t>
            </a:r>
            <a:r>
              <a:rPr lang="fr" sz="2300">
                <a:solidFill>
                  <a:srgbClr val="595959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sz="1500"/>
          </a:p>
        </p:txBody>
      </p:sp>
      <p:sp>
        <p:nvSpPr>
          <p:cNvPr id="97" name="Google Shape;97;p16"/>
          <p:cNvSpPr/>
          <p:nvPr/>
        </p:nvSpPr>
        <p:spPr>
          <a:xfrm rot="5400000">
            <a:off x="3615150" y="2316433"/>
            <a:ext cx="2664000" cy="888000"/>
          </a:xfrm>
          <a:prstGeom prst="triangle">
            <a:avLst>
              <a:gd fmla="val 5068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-3600" y="3821675"/>
            <a:ext cx="4695000" cy="3228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9" name="Google Shape;99;p16"/>
          <p:cNvSpPr/>
          <p:nvPr/>
        </p:nvSpPr>
        <p:spPr>
          <a:xfrm>
            <a:off x="75" y="2619225"/>
            <a:ext cx="4695000" cy="3228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00" name="Google Shape;100;p16"/>
          <p:cNvSpPr txBox="1"/>
          <p:nvPr/>
        </p:nvSpPr>
        <p:spPr>
          <a:xfrm>
            <a:off x="-5400" y="2305075"/>
            <a:ext cx="4806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300">
                <a:solidFill>
                  <a:srgbClr val="595959"/>
                </a:solidFill>
                <a:latin typeface="Oswald"/>
                <a:ea typeface="Oswald"/>
                <a:cs typeface="Oswald"/>
                <a:sym typeface="Oswald"/>
              </a:rPr>
              <a:t>Plongez dans une </a:t>
            </a:r>
            <a:r>
              <a:rPr lang="fr" sz="2300">
                <a:solidFill>
                  <a:srgbClr val="595959"/>
                </a:solidFill>
                <a:latin typeface="Oswald Medium"/>
                <a:ea typeface="Oswald Medium"/>
                <a:cs typeface="Oswald Medium"/>
                <a:sym typeface="Oswald Medium"/>
              </a:rPr>
              <a:t>réflexion philosophique</a:t>
            </a:r>
            <a:r>
              <a:rPr lang="fr" sz="2300">
                <a:solidFill>
                  <a:srgbClr val="595959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sz="2300">
              <a:solidFill>
                <a:srgbClr val="59595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1" name="Google Shape;101;p16"/>
          <p:cNvSpPr txBox="1"/>
          <p:nvPr/>
        </p:nvSpPr>
        <p:spPr>
          <a:xfrm>
            <a:off x="75" y="3590150"/>
            <a:ext cx="4695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300">
                <a:solidFill>
                  <a:srgbClr val="595959"/>
                </a:solidFill>
                <a:latin typeface="Oswald"/>
                <a:ea typeface="Oswald"/>
                <a:cs typeface="Oswald"/>
                <a:sym typeface="Oswald"/>
              </a:rPr>
              <a:t>Rejoignez les H@ckers</a:t>
            </a:r>
            <a:endParaRPr sz="2300">
              <a:solidFill>
                <a:srgbClr val="59595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2" name="Google Shape;102;p16"/>
          <p:cNvSpPr txBox="1"/>
          <p:nvPr/>
        </p:nvSpPr>
        <p:spPr>
          <a:xfrm>
            <a:off x="-3600" y="1344875"/>
            <a:ext cx="45222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700">
                <a:solidFill>
                  <a:srgbClr val="666666"/>
                </a:solidFill>
                <a:latin typeface="Oswald Light"/>
                <a:ea typeface="Oswald Light"/>
                <a:cs typeface="Oswald Light"/>
                <a:sym typeface="Oswald Light"/>
              </a:rPr>
              <a:t>u</a:t>
            </a:r>
            <a:r>
              <a:rPr lang="fr" sz="1700">
                <a:solidFill>
                  <a:srgbClr val="666666"/>
                </a:solidFill>
                <a:latin typeface="Oswald Light"/>
                <a:ea typeface="Oswald Light"/>
                <a:cs typeface="Oswald Light"/>
                <a:sym typeface="Oswald Light"/>
              </a:rPr>
              <a:t>ne hackeuse talentueuse qui se révèle, au fil de l’histoire, être une </a:t>
            </a:r>
            <a:r>
              <a:rPr lang="fr" sz="17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intelligence artificielle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3" name="Google Shape;103;p16"/>
          <p:cNvSpPr txBox="1"/>
          <p:nvPr/>
        </p:nvSpPr>
        <p:spPr>
          <a:xfrm>
            <a:off x="75" y="2848025"/>
            <a:ext cx="4695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700">
                <a:solidFill>
                  <a:srgbClr val="666666"/>
                </a:solidFill>
                <a:latin typeface="Oswald Light"/>
                <a:ea typeface="Oswald Light"/>
                <a:cs typeface="Oswald Light"/>
                <a:sym typeface="Oswald Light"/>
              </a:rPr>
              <a:t>sur l’</a:t>
            </a:r>
            <a:r>
              <a:rPr lang="fr" sz="17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identité</a:t>
            </a:r>
            <a:r>
              <a:rPr lang="fr" sz="1700">
                <a:solidFill>
                  <a:srgbClr val="666666"/>
                </a:solidFill>
                <a:latin typeface="Oswald Light"/>
                <a:ea typeface="Oswald Light"/>
                <a:cs typeface="Oswald Light"/>
                <a:sym typeface="Oswald Light"/>
              </a:rPr>
              <a:t> et la </a:t>
            </a:r>
            <a:r>
              <a:rPr lang="fr" sz="17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frontière entre humain et IA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4" name="Google Shape;104;p16"/>
          <p:cNvSpPr txBox="1"/>
          <p:nvPr/>
        </p:nvSpPr>
        <p:spPr>
          <a:xfrm>
            <a:off x="-3600" y="4137850"/>
            <a:ext cx="4695000" cy="9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chemeClr val="dk2"/>
                </a:solidFill>
                <a:latin typeface="Oswald Light"/>
                <a:ea typeface="Oswald Light"/>
                <a:cs typeface="Oswald Light"/>
                <a:sym typeface="Oswald Light"/>
              </a:rPr>
              <a:t>pour affronter la CRINM : </a:t>
            </a:r>
            <a:r>
              <a:rPr lang="fr" sz="17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regagnez votre libre-arbitre</a:t>
            </a:r>
            <a:r>
              <a:rPr lang="fr" sz="1700">
                <a:solidFill>
                  <a:schemeClr val="dk2"/>
                </a:solidFill>
                <a:latin typeface="Oswald Light"/>
                <a:ea typeface="Oswald Light"/>
                <a:cs typeface="Oswald Light"/>
                <a:sym typeface="Oswald Light"/>
              </a:rPr>
              <a:t> !</a:t>
            </a:r>
            <a:endParaRPr sz="1700">
              <a:solidFill>
                <a:schemeClr val="dk2"/>
              </a:solidFill>
              <a:latin typeface="Oswald Light"/>
              <a:ea typeface="Oswald Light"/>
              <a:cs typeface="Oswald Light"/>
              <a:sym typeface="Oswald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666666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7"/>
          <p:cNvPicPr preferRelativeResize="0"/>
          <p:nvPr/>
        </p:nvPicPr>
        <p:blipFill rotWithShape="1">
          <a:blip r:embed="rId3">
            <a:alphaModFix/>
          </a:blip>
          <a:srcRect b="0" l="9911" r="21308" t="0"/>
          <a:stretch/>
        </p:blipFill>
        <p:spPr>
          <a:xfrm>
            <a:off x="4525800" y="947250"/>
            <a:ext cx="4617898" cy="377674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7"/>
          <p:cNvSpPr txBox="1"/>
          <p:nvPr/>
        </p:nvSpPr>
        <p:spPr>
          <a:xfrm>
            <a:off x="0" y="0"/>
            <a:ext cx="9144000" cy="572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FF00FF">
                <a:alpha val="33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3500">
                <a:latin typeface="Oswald"/>
                <a:ea typeface="Oswald"/>
                <a:cs typeface="Oswald"/>
                <a:sym typeface="Oswald"/>
              </a:rPr>
              <a:t>Entrez dans la Matrice, entrez dans le flow</a:t>
            </a:r>
            <a:endParaRPr sz="35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5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11" name="Google Shape;111;p17"/>
          <p:cNvGrpSpPr/>
          <p:nvPr/>
        </p:nvGrpSpPr>
        <p:grpSpPr>
          <a:xfrm>
            <a:off x="0" y="694546"/>
            <a:ext cx="4525875" cy="587825"/>
            <a:chOff x="0" y="694546"/>
            <a:chExt cx="4525875" cy="587825"/>
          </a:xfrm>
        </p:grpSpPr>
        <p:sp>
          <p:nvSpPr>
            <p:cNvPr id="112" name="Google Shape;112;p17"/>
            <p:cNvSpPr/>
            <p:nvPr/>
          </p:nvSpPr>
          <p:spPr>
            <a:xfrm>
              <a:off x="0" y="959571"/>
              <a:ext cx="4525800" cy="3228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" name="Google Shape;113;p17"/>
            <p:cNvSpPr txBox="1"/>
            <p:nvPr/>
          </p:nvSpPr>
          <p:spPr>
            <a:xfrm>
              <a:off x="75" y="694546"/>
              <a:ext cx="45258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fr" sz="2200">
                  <a:solidFill>
                    <a:srgbClr val="595959"/>
                  </a:solidFill>
                  <a:latin typeface="Oswald"/>
                  <a:ea typeface="Oswald"/>
                  <a:cs typeface="Oswald"/>
                  <a:sym typeface="Oswald"/>
                </a:rPr>
                <a:t>Expérience immersive</a:t>
              </a:r>
              <a:endParaRPr sz="2200">
                <a:solidFill>
                  <a:srgbClr val="595959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sp>
        <p:nvSpPr>
          <p:cNvPr id="114" name="Google Shape;114;p17"/>
          <p:cNvSpPr txBox="1"/>
          <p:nvPr/>
        </p:nvSpPr>
        <p:spPr>
          <a:xfrm>
            <a:off x="0" y="2168096"/>
            <a:ext cx="4525800" cy="24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Stress constant</a:t>
            </a:r>
            <a:endParaRPr sz="19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rgbClr val="666666"/>
                </a:solidFill>
                <a:latin typeface="Oswald ExtraLight"/>
                <a:ea typeface="Oswald ExtraLight"/>
                <a:cs typeface="Oswald ExtraLight"/>
                <a:sym typeface="Oswald ExtraLight"/>
              </a:rPr>
              <a:t>Contre la montre</a:t>
            </a:r>
            <a:endParaRPr sz="1700">
              <a:solidFill>
                <a:srgbClr val="666666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rgbClr val="666666"/>
                </a:solidFill>
                <a:latin typeface="Oswald ExtraLight"/>
                <a:ea typeface="Oswald ExtraLight"/>
                <a:cs typeface="Oswald ExtraLight"/>
                <a:sym typeface="Oswald ExtraLight"/>
              </a:rPr>
              <a:t>Ou contre l’avalanche numérique</a:t>
            </a:r>
            <a:endParaRPr sz="1700">
              <a:solidFill>
                <a:srgbClr val="666666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666666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Musique </a:t>
            </a:r>
            <a:r>
              <a:rPr lang="fr" sz="1900">
                <a:solidFill>
                  <a:srgbClr val="434343"/>
                </a:solidFill>
                <a:latin typeface="Oswald ExtraLight"/>
                <a:ea typeface="Oswald ExtraLight"/>
                <a:cs typeface="Oswald ExtraLight"/>
                <a:sym typeface="Oswald ExtraLight"/>
              </a:rPr>
              <a:t>adaptative électro-techno qui accélère avec la progression dans le niveau</a:t>
            </a:r>
            <a:endParaRPr sz="1900">
              <a:solidFill>
                <a:srgbClr val="434343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34343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Graphismes </a:t>
            </a:r>
            <a:r>
              <a:rPr lang="fr" sz="1900">
                <a:solidFill>
                  <a:srgbClr val="434343"/>
                </a:solidFill>
                <a:latin typeface="Oswald ExtraLight"/>
                <a:ea typeface="Oswald ExtraLight"/>
                <a:cs typeface="Oswald ExtraLight"/>
                <a:sym typeface="Oswald ExtraLight"/>
              </a:rPr>
              <a:t>rétro-néons</a:t>
            </a:r>
            <a:endParaRPr sz="1700">
              <a:solidFill>
                <a:srgbClr val="434343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</p:txBody>
      </p:sp>
      <p:sp>
        <p:nvSpPr>
          <p:cNvPr id="115" name="Google Shape;115;p17"/>
          <p:cNvSpPr/>
          <p:nvPr/>
        </p:nvSpPr>
        <p:spPr>
          <a:xfrm rot="5400000">
            <a:off x="3615150" y="2557250"/>
            <a:ext cx="2664000" cy="888000"/>
          </a:xfrm>
          <a:prstGeom prst="triangle">
            <a:avLst>
              <a:gd fmla="val 5068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" name="Google Shape;116;p17"/>
          <p:cNvGrpSpPr/>
          <p:nvPr/>
        </p:nvGrpSpPr>
        <p:grpSpPr>
          <a:xfrm>
            <a:off x="-37" y="1580271"/>
            <a:ext cx="4525875" cy="587825"/>
            <a:chOff x="0" y="694546"/>
            <a:chExt cx="4525875" cy="587825"/>
          </a:xfrm>
        </p:grpSpPr>
        <p:sp>
          <p:nvSpPr>
            <p:cNvPr id="117" name="Google Shape;117;p17"/>
            <p:cNvSpPr/>
            <p:nvPr/>
          </p:nvSpPr>
          <p:spPr>
            <a:xfrm>
              <a:off x="0" y="959571"/>
              <a:ext cx="4525800" cy="3228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" name="Google Shape;118;p17"/>
            <p:cNvSpPr txBox="1"/>
            <p:nvPr/>
          </p:nvSpPr>
          <p:spPr>
            <a:xfrm>
              <a:off x="75" y="694546"/>
              <a:ext cx="45258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fr" sz="2200">
                  <a:solidFill>
                    <a:schemeClr val="dk2"/>
                  </a:solidFill>
                  <a:latin typeface="Oswald"/>
                  <a:ea typeface="Oswald"/>
                  <a:cs typeface="Oswald"/>
                  <a:sym typeface="Oswald"/>
                </a:rPr>
                <a:t>Vitesse et flow</a:t>
              </a:r>
              <a:endParaRPr sz="2200">
                <a:solidFill>
                  <a:srgbClr val="595959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3">
            <a:alphaModFix/>
          </a:blip>
          <a:srcRect b="0" l="14093" r="18215" t="0"/>
          <a:stretch/>
        </p:blipFill>
        <p:spPr>
          <a:xfrm>
            <a:off x="4525975" y="947325"/>
            <a:ext cx="4618027" cy="383745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 txBox="1"/>
          <p:nvPr/>
        </p:nvSpPr>
        <p:spPr>
          <a:xfrm>
            <a:off x="0" y="0"/>
            <a:ext cx="9144000" cy="572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FF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3500">
                <a:latin typeface="Oswald"/>
                <a:ea typeface="Oswald"/>
                <a:cs typeface="Oswald"/>
                <a:sym typeface="Oswald"/>
              </a:rPr>
              <a:t>Hackez les niveaux, Hackez le jeu</a:t>
            </a:r>
            <a:endParaRPr sz="3500"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500"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5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959571"/>
            <a:ext cx="4525800" cy="3228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26" name="Google Shape;126;p18"/>
          <p:cNvSpPr txBox="1"/>
          <p:nvPr/>
        </p:nvSpPr>
        <p:spPr>
          <a:xfrm>
            <a:off x="75" y="694546"/>
            <a:ext cx="45258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300">
                <a:solidFill>
                  <a:srgbClr val="595959"/>
                </a:solidFill>
                <a:latin typeface="Oswald"/>
                <a:ea typeface="Oswald"/>
                <a:cs typeface="Oswald"/>
                <a:sym typeface="Oswald"/>
              </a:rPr>
              <a:t>Débloquez les niveaux</a:t>
            </a:r>
            <a:endParaRPr sz="2300">
              <a:solidFill>
                <a:srgbClr val="59595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7" name="Google Shape;127;p18"/>
          <p:cNvSpPr/>
          <p:nvPr/>
        </p:nvSpPr>
        <p:spPr>
          <a:xfrm rot="5400000">
            <a:off x="3615150" y="2557250"/>
            <a:ext cx="2664000" cy="888000"/>
          </a:xfrm>
          <a:prstGeom prst="triangle">
            <a:avLst>
              <a:gd fmla="val 5068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8"/>
          <p:cNvSpPr txBox="1"/>
          <p:nvPr/>
        </p:nvSpPr>
        <p:spPr>
          <a:xfrm>
            <a:off x="33000" y="1282363"/>
            <a:ext cx="4459800" cy="21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chemeClr val="dk2"/>
                </a:solidFill>
                <a:latin typeface="Oswald Light"/>
                <a:ea typeface="Oswald Light"/>
                <a:cs typeface="Oswald Light"/>
                <a:sym typeface="Oswald Light"/>
              </a:rPr>
              <a:t>grâce aux </a:t>
            </a:r>
            <a:r>
              <a:rPr lang="fr" sz="19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mots de passe</a:t>
            </a:r>
            <a:r>
              <a:rPr lang="fr" sz="1900">
                <a:solidFill>
                  <a:schemeClr val="dk2"/>
                </a:solidFill>
                <a:latin typeface="Oswald Light"/>
                <a:ea typeface="Oswald Light"/>
                <a:cs typeface="Oswald Light"/>
                <a:sym typeface="Oswald Light"/>
              </a:rPr>
              <a:t> cachés dans </a:t>
            </a:r>
            <a:br>
              <a:rPr lang="fr" sz="1900">
                <a:solidFill>
                  <a:schemeClr val="dk2"/>
                </a:solidFill>
                <a:latin typeface="Oswald Light"/>
                <a:ea typeface="Oswald Light"/>
                <a:cs typeface="Oswald Light"/>
                <a:sym typeface="Oswald Light"/>
              </a:rPr>
            </a:br>
            <a:r>
              <a:rPr lang="fr" sz="1900">
                <a:solidFill>
                  <a:schemeClr val="dk2"/>
                </a:solidFill>
                <a:latin typeface="Oswald Light"/>
                <a:ea typeface="Oswald Light"/>
                <a:cs typeface="Oswald Light"/>
                <a:sym typeface="Oswald Light"/>
              </a:rPr>
              <a:t>les niveaux précédents</a:t>
            </a:r>
            <a:endParaRPr sz="1000">
              <a:solidFill>
                <a:schemeClr val="dk1"/>
              </a:solidFill>
              <a:latin typeface="Oswald Light"/>
              <a:ea typeface="Oswald Light"/>
              <a:cs typeface="Oswald Light"/>
              <a:sym typeface="Oswald Light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434343"/>
                </a:solidFill>
                <a:latin typeface="Oswald ExtraLight"/>
                <a:ea typeface="Oswald ExtraLight"/>
                <a:cs typeface="Oswald ExtraLight"/>
                <a:sym typeface="Oswald ExtraLight"/>
              </a:rPr>
              <a:t>Résolution d’</a:t>
            </a:r>
            <a:r>
              <a:rPr lang="fr" sz="19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énigmes</a:t>
            </a:r>
            <a:endParaRPr sz="19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34343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Difficulté adaptative</a:t>
            </a:r>
            <a:endParaRPr sz="19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9" name="Google Shape;129;p18"/>
          <p:cNvSpPr/>
          <p:nvPr/>
        </p:nvSpPr>
        <p:spPr>
          <a:xfrm>
            <a:off x="732850" y="3976450"/>
            <a:ext cx="3106500" cy="662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D€©|-|1FFR€Z  |\/|01  =)</a:t>
            </a:r>
            <a:endParaRPr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3">
            <a:alphaModFix/>
          </a:blip>
          <a:srcRect b="0" l="3567" r="28736" t="0"/>
          <a:stretch/>
        </p:blipFill>
        <p:spPr>
          <a:xfrm>
            <a:off x="4525875" y="653025"/>
            <a:ext cx="4618123" cy="383745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 rot="5400000">
            <a:off x="3625658" y="2262937"/>
            <a:ext cx="2664000" cy="888000"/>
          </a:xfrm>
          <a:prstGeom prst="triangle">
            <a:avLst>
              <a:gd fmla="val 5068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" name="Google Shape;136;p19"/>
          <p:cNvGrpSpPr/>
          <p:nvPr/>
        </p:nvGrpSpPr>
        <p:grpSpPr>
          <a:xfrm>
            <a:off x="0" y="1223986"/>
            <a:ext cx="4525875" cy="1299352"/>
            <a:chOff x="0" y="1922074"/>
            <a:chExt cx="4525875" cy="1299352"/>
          </a:xfrm>
        </p:grpSpPr>
        <p:grpSp>
          <p:nvGrpSpPr>
            <p:cNvPr id="137" name="Google Shape;137;p19"/>
            <p:cNvGrpSpPr/>
            <p:nvPr/>
          </p:nvGrpSpPr>
          <p:grpSpPr>
            <a:xfrm>
              <a:off x="0" y="1922074"/>
              <a:ext cx="4525875" cy="646500"/>
              <a:chOff x="0" y="2314342"/>
              <a:chExt cx="4525875" cy="646500"/>
            </a:xfrm>
          </p:grpSpPr>
          <p:sp>
            <p:nvSpPr>
              <p:cNvPr id="138" name="Google Shape;138;p19"/>
              <p:cNvSpPr/>
              <p:nvPr/>
            </p:nvSpPr>
            <p:spPr>
              <a:xfrm>
                <a:off x="0" y="2579367"/>
                <a:ext cx="4525800" cy="322800"/>
              </a:xfrm>
              <a:prstGeom prst="rect">
                <a:avLst/>
              </a:pr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120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39" name="Google Shape;139;p19"/>
              <p:cNvSpPr txBox="1"/>
              <p:nvPr/>
            </p:nvSpPr>
            <p:spPr>
              <a:xfrm>
                <a:off x="75" y="2314342"/>
                <a:ext cx="4525800" cy="646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200"/>
                  </a:spcAft>
                  <a:buNone/>
                </a:pPr>
                <a:r>
                  <a:rPr lang="fr" sz="3000">
                    <a:solidFill>
                      <a:srgbClr val="595959"/>
                    </a:solidFill>
                    <a:latin typeface="Oswald"/>
                    <a:ea typeface="Oswald"/>
                    <a:cs typeface="Oswald"/>
                    <a:sym typeface="Oswald"/>
                  </a:rPr>
                  <a:t>Essayez la démo :)</a:t>
                </a:r>
                <a:endParaRPr sz="3000">
                  <a:solidFill>
                    <a:srgbClr val="595959"/>
                  </a:solidFill>
                  <a:latin typeface="Oswald"/>
                  <a:ea typeface="Oswald"/>
                  <a:cs typeface="Oswald"/>
                  <a:sym typeface="Oswald"/>
                </a:endParaRPr>
              </a:p>
            </p:txBody>
          </p:sp>
        </p:grpSp>
        <p:sp>
          <p:nvSpPr>
            <p:cNvPr id="140" name="Google Shape;140;p19"/>
            <p:cNvSpPr/>
            <p:nvPr/>
          </p:nvSpPr>
          <p:spPr>
            <a:xfrm>
              <a:off x="0" y="2354426"/>
              <a:ext cx="4525800" cy="86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700" u="sng">
                  <a:solidFill>
                    <a:schemeClr val="hlink"/>
                  </a:solidFill>
                  <a:latin typeface="Oswald"/>
                  <a:ea typeface="Oswald"/>
                  <a:cs typeface="Oswald"/>
                  <a:sym typeface="Oswald"/>
                  <a:hlinkClick r:id="rId4"/>
                </a:rPr>
                <a:t>https://store.steampowered.com/app/1734990</a:t>
              </a:r>
              <a:endParaRPr sz="20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sp>
        <p:nvSpPr>
          <p:cNvPr id="141" name="Google Shape;141;p19"/>
          <p:cNvSpPr txBox="1"/>
          <p:nvPr/>
        </p:nvSpPr>
        <p:spPr>
          <a:xfrm>
            <a:off x="0" y="4490475"/>
            <a:ext cx="9144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latin typeface="Oswald Light"/>
                <a:ea typeface="Oswald Light"/>
                <a:cs typeface="Oswald Light"/>
                <a:sym typeface="Oswald Light"/>
              </a:rPr>
              <a:t>Par </a:t>
            </a:r>
            <a:r>
              <a:rPr lang="fr" sz="1700">
                <a:latin typeface="Oswald"/>
                <a:ea typeface="Oswald"/>
                <a:cs typeface="Oswald"/>
                <a:sym typeface="Oswald"/>
              </a:rPr>
              <a:t>Cube Overflow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latin typeface="Oswald"/>
                <a:ea typeface="Oswald"/>
                <a:cs typeface="Oswald"/>
                <a:sym typeface="Oswald"/>
              </a:rPr>
              <a:t>alexysd@netrunner-awakening.com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42" name="Google Shape;142;p19"/>
          <p:cNvGrpSpPr/>
          <p:nvPr/>
        </p:nvGrpSpPr>
        <p:grpSpPr>
          <a:xfrm>
            <a:off x="0" y="2620157"/>
            <a:ext cx="4525875" cy="1299352"/>
            <a:chOff x="0" y="1922074"/>
            <a:chExt cx="4525875" cy="1299352"/>
          </a:xfrm>
        </p:grpSpPr>
        <p:grpSp>
          <p:nvGrpSpPr>
            <p:cNvPr id="143" name="Google Shape;143;p19"/>
            <p:cNvGrpSpPr/>
            <p:nvPr/>
          </p:nvGrpSpPr>
          <p:grpSpPr>
            <a:xfrm>
              <a:off x="0" y="1922074"/>
              <a:ext cx="4525875" cy="646500"/>
              <a:chOff x="0" y="2314342"/>
              <a:chExt cx="4525875" cy="646500"/>
            </a:xfrm>
          </p:grpSpPr>
          <p:sp>
            <p:nvSpPr>
              <p:cNvPr id="144" name="Google Shape;144;p19"/>
              <p:cNvSpPr/>
              <p:nvPr/>
            </p:nvSpPr>
            <p:spPr>
              <a:xfrm>
                <a:off x="0" y="2579367"/>
                <a:ext cx="4525800" cy="322800"/>
              </a:xfrm>
              <a:prstGeom prst="rect">
                <a:avLst/>
              </a:pr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120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45" name="Google Shape;145;p19"/>
              <p:cNvSpPr txBox="1"/>
              <p:nvPr/>
            </p:nvSpPr>
            <p:spPr>
              <a:xfrm>
                <a:off x="75" y="2314342"/>
                <a:ext cx="4525800" cy="646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200"/>
                  </a:spcAft>
                  <a:buNone/>
                </a:pPr>
                <a:r>
                  <a:rPr lang="fr" sz="3000">
                    <a:solidFill>
                      <a:srgbClr val="595959"/>
                    </a:solidFill>
                    <a:latin typeface="Oswald"/>
                    <a:ea typeface="Oswald"/>
                    <a:cs typeface="Oswald"/>
                    <a:sym typeface="Oswald"/>
                  </a:rPr>
                  <a:t>Visionnez le Trailer</a:t>
                </a:r>
                <a:endParaRPr sz="3000">
                  <a:solidFill>
                    <a:srgbClr val="595959"/>
                  </a:solidFill>
                  <a:latin typeface="Oswald"/>
                  <a:ea typeface="Oswald"/>
                  <a:cs typeface="Oswald"/>
                  <a:sym typeface="Oswald"/>
                </a:endParaRPr>
              </a:p>
            </p:txBody>
          </p:sp>
        </p:grpSp>
        <p:sp>
          <p:nvSpPr>
            <p:cNvPr id="146" name="Google Shape;146;p19"/>
            <p:cNvSpPr/>
            <p:nvPr/>
          </p:nvSpPr>
          <p:spPr>
            <a:xfrm>
              <a:off x="0" y="2354426"/>
              <a:ext cx="4525800" cy="86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700" u="sng">
                  <a:solidFill>
                    <a:schemeClr val="hlink"/>
                  </a:solidFill>
                  <a:latin typeface="Oswald"/>
                  <a:ea typeface="Oswald"/>
                  <a:cs typeface="Oswald"/>
                  <a:sym typeface="Oswald"/>
                  <a:hlinkClick r:id="rId5"/>
                </a:rPr>
                <a:t>https://youtu.be/kRtxL359uOo</a:t>
              </a:r>
              <a:endParaRPr sz="20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